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Arimo" charset="1" panose="020B06040202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56792" y="4475058"/>
            <a:ext cx="13574416" cy="174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 spc="6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E-COMMERCE – CUSTOMER SEGMENTATION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67517" y="6745731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78001" y="1028700"/>
            <a:ext cx="1731997" cy="1499565"/>
          </a:xfrm>
          <a:custGeom>
            <a:avLst/>
            <a:gdLst/>
            <a:ahLst/>
            <a:cxnLst/>
            <a:rect r="r" b="b" t="t" l="l"/>
            <a:pathLst>
              <a:path h="1499565" w="1731997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24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5353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1354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1028700"/>
            <a:ext cx="4282420" cy="8229600"/>
          </a:xfrm>
          <a:custGeom>
            <a:avLst/>
            <a:gdLst/>
            <a:ahLst/>
            <a:cxnLst/>
            <a:rect r="r" b="b" t="t" l="l"/>
            <a:pathLst>
              <a:path h="8229600" w="428242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8749" y="3858064"/>
            <a:ext cx="9030502" cy="339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4"/>
              </a:lnSpc>
            </a:pPr>
            <a:r>
              <a:rPr lang="en-US" sz="12438" spc="12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70706" y="6637609"/>
            <a:ext cx="8572348" cy="4043501"/>
          </a:xfrm>
          <a:custGeom>
            <a:avLst/>
            <a:gdLst/>
            <a:ahLst/>
            <a:cxnLst/>
            <a:rect r="r" b="b" t="t" l="l"/>
            <a:pathLst>
              <a:path h="4043501" w="8572348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78001" y="1028700"/>
            <a:ext cx="1731997" cy="1499565"/>
          </a:xfrm>
          <a:custGeom>
            <a:avLst/>
            <a:gdLst/>
            <a:ahLst/>
            <a:cxnLst/>
            <a:rect r="r" b="b" t="t" l="l"/>
            <a:pathLst>
              <a:path h="1499565" w="1731997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88436" y="-316726"/>
            <a:ext cx="7886994" cy="10920453"/>
          </a:xfrm>
          <a:custGeom>
            <a:avLst/>
            <a:gdLst/>
            <a:ahLst/>
            <a:cxnLst/>
            <a:rect r="r" b="b" t="t" l="l"/>
            <a:pathLst>
              <a:path h="10920453" w="7886994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2349067"/>
            <a:ext cx="9144000" cy="547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Business Problem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E-c</a:t>
            </a: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ommerce companies face challenges like:</a:t>
            </a:r>
          </a:p>
          <a:p>
            <a:pPr algn="l" marL="824737" indent="-412369" lvl="1">
              <a:lnSpc>
                <a:spcPts val="7296"/>
              </a:lnSpc>
              <a:buFont typeface="Arial"/>
              <a:buChar char="•"/>
            </a:pPr>
            <a:r>
              <a:rPr lang="en-US" sz="3819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Not knowing which customers are most valuable</a:t>
            </a:r>
          </a:p>
          <a:p>
            <a:pPr algn="l">
              <a:lnSpc>
                <a:spcPts val="72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82146" y="2349067"/>
            <a:ext cx="7600950" cy="730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High spending on marketing without targeted strategy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Difficulty reta</a:t>
            </a: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ining customers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  <a:r>
              <a:rPr lang="en-US" sz="3821" spc="382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One-size-fits-all offers that don’t work</a:t>
            </a:r>
          </a:p>
          <a:p>
            <a:pPr algn="l" marL="825079" indent="-412540" lvl="1">
              <a:lnSpc>
                <a:spcPts val="7299"/>
              </a:lnSpc>
              <a:buFont typeface="Arial"/>
              <a:buChar char="•"/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944127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82621" y="8134952"/>
            <a:ext cx="6667707" cy="3145099"/>
          </a:xfrm>
          <a:custGeom>
            <a:avLst/>
            <a:gdLst/>
            <a:ahLst/>
            <a:cxnLst/>
            <a:rect r="r" b="b" t="t" l="l"/>
            <a:pathLst>
              <a:path h="3145099" w="6667707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6182" y="1104900"/>
            <a:ext cx="8611636" cy="66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3"/>
              </a:lnSpc>
            </a:pPr>
            <a:r>
              <a:rPr lang="en-US" sz="4899" spc="48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633839"/>
            <a:ext cx="18288000" cy="5288583"/>
            <a:chOff x="0" y="0"/>
            <a:chExt cx="2833290" cy="819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19340"/>
            </a:xfrm>
            <a:custGeom>
              <a:avLst/>
              <a:gdLst/>
              <a:ahLst/>
              <a:cxnLst/>
              <a:rect r="r" b="b" t="t" l="l"/>
              <a:pathLst>
                <a:path h="81934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l="0" t="-124703" r="0" b="-568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0541" y="2608153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967" y="4291621"/>
            <a:ext cx="13774065" cy="258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3812" spc="3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Understanding customers is at the heart of every successful e-commerce business. As online competition grows, companies need smarter ways to identify who their customers are, how they behave, and what drives their purchasing decisions.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5236" y="0"/>
            <a:ext cx="7758764" cy="6337935"/>
            <a:chOff x="0" y="0"/>
            <a:chExt cx="1202036" cy="981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36" cy="981912"/>
            </a:xfrm>
            <a:custGeom>
              <a:avLst/>
              <a:gdLst/>
              <a:ahLst/>
              <a:cxnLst/>
              <a:rect r="r" b="b" t="t" l="l"/>
              <a:pathLst>
                <a:path h="981912" w="1202036">
                  <a:moveTo>
                    <a:pt x="0" y="0"/>
                  </a:moveTo>
                  <a:lnTo>
                    <a:pt x="1202036" y="0"/>
                  </a:lnTo>
                  <a:lnTo>
                    <a:pt x="1202036" y="981912"/>
                  </a:lnTo>
                  <a:lnTo>
                    <a:pt x="0" y="981912"/>
                  </a:lnTo>
                  <a:close/>
                </a:path>
              </a:pathLst>
            </a:custGeom>
            <a:blipFill>
              <a:blip r:embed="rId2"/>
              <a:stretch>
                <a:fillRect l="0" t="-11208" r="0" b="-1120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84674" y="1329555"/>
            <a:ext cx="8990974" cy="2244275"/>
            <a:chOff x="0" y="0"/>
            <a:chExt cx="2186727" cy="545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84674" y="4171790"/>
            <a:ext cx="8990974" cy="2244275"/>
            <a:chOff x="0" y="0"/>
            <a:chExt cx="2186727" cy="5458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4674" y="7014025"/>
            <a:ext cx="8990974" cy="2244275"/>
            <a:chOff x="0" y="0"/>
            <a:chExt cx="2186727" cy="545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6727" cy="545838"/>
            </a:xfrm>
            <a:custGeom>
              <a:avLst/>
              <a:gdLst/>
              <a:ahLst/>
              <a:cxnLst/>
              <a:rect r="r" b="b" t="t" l="l"/>
              <a:pathLst>
                <a:path h="545838" w="2186727">
                  <a:moveTo>
                    <a:pt x="0" y="0"/>
                  </a:moveTo>
                  <a:lnTo>
                    <a:pt x="2186727" y="0"/>
                  </a:lnTo>
                  <a:lnTo>
                    <a:pt x="2186727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86727" cy="5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19121" y="1329270"/>
            <a:ext cx="2342742" cy="1769711"/>
            <a:chOff x="0" y="0"/>
            <a:chExt cx="569787" cy="4304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19121" y="4171647"/>
            <a:ext cx="2342742" cy="1769711"/>
            <a:chOff x="0" y="0"/>
            <a:chExt cx="569787" cy="4304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19121" y="7014025"/>
            <a:ext cx="2342742" cy="1769711"/>
            <a:chOff x="0" y="0"/>
            <a:chExt cx="569787" cy="4304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787" cy="430418"/>
            </a:xfrm>
            <a:custGeom>
              <a:avLst/>
              <a:gdLst/>
              <a:ahLst/>
              <a:cxnLst/>
              <a:rect r="r" b="b" t="t" l="l"/>
              <a:pathLst>
                <a:path h="430418" w="569787">
                  <a:moveTo>
                    <a:pt x="0" y="0"/>
                  </a:moveTo>
                  <a:lnTo>
                    <a:pt x="569787" y="0"/>
                  </a:lnTo>
                  <a:lnTo>
                    <a:pt x="569787" y="430418"/>
                  </a:lnTo>
                  <a:lnTo>
                    <a:pt x="0" y="430418"/>
                  </a:lnTo>
                  <a:close/>
                </a:path>
              </a:pathLst>
            </a:custGeom>
            <a:gradFill rotWithShape="true">
              <a:gsLst>
                <a:gs pos="0">
                  <a:srgbClr val="4874B0">
                    <a:alpha val="100000"/>
                  </a:srgbClr>
                </a:gs>
                <a:gs pos="100000">
                  <a:srgbClr val="053371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69787" cy="478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169641" y="1539535"/>
            <a:ext cx="1641701" cy="1349180"/>
          </a:xfrm>
          <a:custGeom>
            <a:avLst/>
            <a:gdLst/>
            <a:ahLst/>
            <a:cxnLst/>
            <a:rect r="r" b="b" t="t" l="l"/>
            <a:pathLst>
              <a:path h="1349180" w="1641701">
                <a:moveTo>
                  <a:pt x="0" y="0"/>
                </a:moveTo>
                <a:lnTo>
                  <a:pt x="1641702" y="0"/>
                </a:lnTo>
                <a:lnTo>
                  <a:pt x="1641702" y="1349180"/>
                </a:lnTo>
                <a:lnTo>
                  <a:pt x="0" y="1349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69641" y="4274935"/>
            <a:ext cx="1520792" cy="1512496"/>
          </a:xfrm>
          <a:custGeom>
            <a:avLst/>
            <a:gdLst/>
            <a:ahLst/>
            <a:cxnLst/>
            <a:rect r="r" b="b" t="t" l="l"/>
            <a:pathLst>
              <a:path h="1512496" w="1520792">
                <a:moveTo>
                  <a:pt x="0" y="0"/>
                </a:moveTo>
                <a:lnTo>
                  <a:pt x="1520792" y="0"/>
                </a:lnTo>
                <a:lnTo>
                  <a:pt x="1520792" y="1512497"/>
                </a:lnTo>
                <a:lnTo>
                  <a:pt x="0" y="1512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01755" y="7136931"/>
            <a:ext cx="1488678" cy="1475144"/>
          </a:xfrm>
          <a:custGeom>
            <a:avLst/>
            <a:gdLst/>
            <a:ahLst/>
            <a:cxnLst/>
            <a:rect r="r" b="b" t="t" l="l"/>
            <a:pathLst>
              <a:path h="1475144" w="1488678">
                <a:moveTo>
                  <a:pt x="0" y="0"/>
                </a:moveTo>
                <a:lnTo>
                  <a:pt x="1488678" y="0"/>
                </a:lnTo>
                <a:lnTo>
                  <a:pt x="1488678" y="1475144"/>
                </a:lnTo>
                <a:lnTo>
                  <a:pt x="0" y="1475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82033" y="7364274"/>
            <a:ext cx="8361967" cy="163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5978" spc="59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APPROACH TO THE PROBLEM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28428" y="1453810"/>
            <a:ext cx="4953302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G</a:t>
            </a:r>
            <a:r>
              <a:rPr lang="en-US" sz="32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roup customers based on their value and behavior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28428" y="4295885"/>
            <a:ext cx="4953302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32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reate useful, meaningful segments for business decisions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8428" y="7137960"/>
            <a:ext cx="5397032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used a few essential machine learning Unsupervised Machine Learning Algorithms.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3877" y="-554823"/>
            <a:ext cx="19639468" cy="5698323"/>
            <a:chOff x="0" y="0"/>
            <a:chExt cx="5172535" cy="1500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2535" cy="1500793"/>
            </a:xfrm>
            <a:custGeom>
              <a:avLst/>
              <a:gdLst/>
              <a:ahLst/>
              <a:cxnLst/>
              <a:rect r="r" b="b" t="t" l="l"/>
              <a:pathLst>
                <a:path h="1500793" w="5172535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97830" y="-1579357"/>
            <a:ext cx="19484227" cy="12835235"/>
          </a:xfrm>
          <a:custGeom>
            <a:avLst/>
            <a:gdLst/>
            <a:ahLst/>
            <a:cxnLst/>
            <a:rect r="r" b="b" t="t" l="l"/>
            <a:pathLst>
              <a:path h="12835235" w="19484227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7324" y="1028700"/>
            <a:ext cx="7956676" cy="8229600"/>
            <a:chOff x="0" y="0"/>
            <a:chExt cx="209558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58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928189" y="2399113"/>
            <a:ext cx="6988865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44283" y="1028700"/>
            <a:ext cx="7956676" cy="8229600"/>
            <a:chOff x="0" y="0"/>
            <a:chExt cx="2095586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95585" cy="2167467"/>
            </a:xfrm>
            <a:custGeom>
              <a:avLst/>
              <a:gdLst/>
              <a:ahLst/>
              <a:cxnLst/>
              <a:rect r="r" b="b" t="t" l="l"/>
              <a:pathLst>
                <a:path h="2167467" w="2095585">
                  <a:moveTo>
                    <a:pt x="0" y="0"/>
                  </a:moveTo>
                  <a:lnTo>
                    <a:pt x="2095585" y="0"/>
                  </a:lnTo>
                  <a:lnTo>
                    <a:pt x="209558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6299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9558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71230" y="1778834"/>
            <a:ext cx="6988865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K-MEANS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1230" y="3371186"/>
            <a:ext cx="1435123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>
                    <a:alpha val="43922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5080" y="1778834"/>
            <a:ext cx="6988865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GMM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8063" y="3171161"/>
            <a:ext cx="5370203" cy="191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reates hard clusters → each customer belongs to exactly one 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1230" y="6027023"/>
            <a:ext cx="1826834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>
                    <a:alpha val="43922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98063" y="5826998"/>
            <a:ext cx="5370203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orks best when clusters are well-separated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4103" y="3371186"/>
            <a:ext cx="1435123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>
                    <a:alpha val="43922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0936" y="3180686"/>
            <a:ext cx="5370203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-US" sz="3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reates soft clusters → customers can belong to multiple groups with probabilities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4103" y="6027023"/>
            <a:ext cx="1826834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spc="816">
                <a:solidFill>
                  <a:srgbClr val="FFFFFF">
                    <a:alpha val="43922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50936" y="5826998"/>
            <a:ext cx="5370203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ore realistic for real-world customer overlap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1806">
            <a:off x="11339562" y="7370331"/>
            <a:ext cx="2095134" cy="591875"/>
          </a:xfrm>
          <a:custGeom>
            <a:avLst/>
            <a:gdLst/>
            <a:ahLst/>
            <a:cxnLst/>
            <a:rect r="r" b="b" t="t" l="l"/>
            <a:pathLst>
              <a:path h="591875" w="2095134">
                <a:moveTo>
                  <a:pt x="0" y="0"/>
                </a:moveTo>
                <a:lnTo>
                  <a:pt x="2095135" y="0"/>
                </a:lnTo>
                <a:lnTo>
                  <a:pt x="2095135" y="591875"/>
                </a:lnTo>
                <a:lnTo>
                  <a:pt x="0" y="59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7459" y="-1299795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140557" y="-819359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38968" y="1958578"/>
            <a:ext cx="13158175" cy="8328422"/>
          </a:xfrm>
          <a:custGeom>
            <a:avLst/>
            <a:gdLst/>
            <a:ahLst/>
            <a:cxnLst/>
            <a:rect r="r" b="b" t="t" l="l"/>
            <a:pathLst>
              <a:path h="8328422" w="13158175">
                <a:moveTo>
                  <a:pt x="0" y="0"/>
                </a:moveTo>
                <a:lnTo>
                  <a:pt x="13158174" y="0"/>
                </a:lnTo>
                <a:lnTo>
                  <a:pt x="13158174" y="8328422"/>
                </a:lnTo>
                <a:lnTo>
                  <a:pt x="0" y="832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" t="0" r="-2173" b="-62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0541" y="962637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1806">
            <a:off x="11339562" y="7370331"/>
            <a:ext cx="2095134" cy="591875"/>
          </a:xfrm>
          <a:custGeom>
            <a:avLst/>
            <a:gdLst/>
            <a:ahLst/>
            <a:cxnLst/>
            <a:rect r="r" b="b" t="t" l="l"/>
            <a:pathLst>
              <a:path h="591875" w="2095134">
                <a:moveTo>
                  <a:pt x="0" y="0"/>
                </a:moveTo>
                <a:lnTo>
                  <a:pt x="2095135" y="0"/>
                </a:lnTo>
                <a:lnTo>
                  <a:pt x="2095135" y="591875"/>
                </a:lnTo>
                <a:lnTo>
                  <a:pt x="0" y="59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7459" y="-1299795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0" y="0"/>
                </a:moveTo>
                <a:lnTo>
                  <a:pt x="2891098" y="0"/>
                </a:lnTo>
                <a:lnTo>
                  <a:pt x="2891098" y="5555873"/>
                </a:lnTo>
                <a:lnTo>
                  <a:pt x="0" y="5555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140557" y="-819359"/>
            <a:ext cx="2891099" cy="5555874"/>
          </a:xfrm>
          <a:custGeom>
            <a:avLst/>
            <a:gdLst/>
            <a:ahLst/>
            <a:cxnLst/>
            <a:rect r="r" b="b" t="t" l="l"/>
            <a:pathLst>
              <a:path h="5555874" w="2891099">
                <a:moveTo>
                  <a:pt x="2891098" y="0"/>
                </a:moveTo>
                <a:lnTo>
                  <a:pt x="0" y="0"/>
                </a:lnTo>
                <a:lnTo>
                  <a:pt x="0" y="5555874"/>
                </a:lnTo>
                <a:lnTo>
                  <a:pt x="2891098" y="5555874"/>
                </a:lnTo>
                <a:lnTo>
                  <a:pt x="289109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36285"/>
            <a:ext cx="6957926" cy="5949531"/>
          </a:xfrm>
          <a:custGeom>
            <a:avLst/>
            <a:gdLst/>
            <a:ahLst/>
            <a:cxnLst/>
            <a:rect r="r" b="b" t="t" l="l"/>
            <a:pathLst>
              <a:path h="5949531" w="6957926">
                <a:moveTo>
                  <a:pt x="0" y="0"/>
                </a:moveTo>
                <a:lnTo>
                  <a:pt x="6957926" y="0"/>
                </a:lnTo>
                <a:lnTo>
                  <a:pt x="6957926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56264" y="2554450"/>
            <a:ext cx="7881195" cy="5931367"/>
          </a:xfrm>
          <a:custGeom>
            <a:avLst/>
            <a:gdLst/>
            <a:ahLst/>
            <a:cxnLst/>
            <a:rect r="r" b="b" t="t" l="l"/>
            <a:pathLst>
              <a:path h="5931367" w="7881195">
                <a:moveTo>
                  <a:pt x="0" y="0"/>
                </a:moveTo>
                <a:lnTo>
                  <a:pt x="7881195" y="0"/>
                </a:lnTo>
                <a:lnTo>
                  <a:pt x="7881195" y="5931366"/>
                </a:lnTo>
                <a:lnTo>
                  <a:pt x="0" y="593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7" t="0" r="-140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0541" y="962637"/>
            <a:ext cx="14786917" cy="1135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5"/>
              </a:lnSpc>
            </a:pPr>
            <a:r>
              <a:rPr lang="en-US" sz="8165" spc="81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1658" y="-1359176"/>
            <a:ext cx="9754014" cy="13005352"/>
          </a:xfrm>
          <a:custGeom>
            <a:avLst/>
            <a:gdLst/>
            <a:ahLst/>
            <a:cxnLst/>
            <a:rect r="r" b="b" t="t" l="l"/>
            <a:pathLst>
              <a:path h="13005352" w="9754014">
                <a:moveTo>
                  <a:pt x="0" y="0"/>
                </a:moveTo>
                <a:lnTo>
                  <a:pt x="9754015" y="0"/>
                </a:lnTo>
                <a:lnTo>
                  <a:pt x="9754015" y="13005352"/>
                </a:lnTo>
                <a:lnTo>
                  <a:pt x="0" y="1300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49770" y="1028700"/>
            <a:ext cx="8709530" cy="2438839"/>
            <a:chOff x="0" y="0"/>
            <a:chExt cx="2644579" cy="740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4041203"/>
            <a:ext cx="8278025" cy="228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 spc="56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USING BOTH GIVES A STRONGER VALIDATION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549770" y="4112980"/>
            <a:ext cx="8709530" cy="2438839"/>
            <a:chOff x="0" y="0"/>
            <a:chExt cx="2644579" cy="7405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49770" y="7197260"/>
            <a:ext cx="8709530" cy="2438839"/>
            <a:chOff x="0" y="0"/>
            <a:chExt cx="2644579" cy="7405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4579" cy="740534"/>
            </a:xfrm>
            <a:custGeom>
              <a:avLst/>
              <a:gdLst/>
              <a:ahLst/>
              <a:cxnLst/>
              <a:rect r="r" b="b" t="t" l="l"/>
              <a:pathLst>
                <a:path h="740534" w="2644579">
                  <a:moveTo>
                    <a:pt x="0" y="0"/>
                  </a:moveTo>
                  <a:lnTo>
                    <a:pt x="2644579" y="0"/>
                  </a:lnTo>
                  <a:lnTo>
                    <a:pt x="2644579" y="740534"/>
                  </a:lnTo>
                  <a:lnTo>
                    <a:pt x="0" y="7405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44579" cy="78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8025" y="516170"/>
            <a:ext cx="1731950" cy="1731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78025" y="3600450"/>
            <a:ext cx="1731950" cy="1731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8025" y="6684730"/>
            <a:ext cx="1731950" cy="1731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4A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08152" y="1286895"/>
            <a:ext cx="6522677" cy="166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K-M</a:t>
            </a: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eans → Simple, stable clusters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08152" y="4367937"/>
            <a:ext cx="6522677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GMM</a:t>
            </a: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 → More flexible, probabilistic clusters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8152" y="7448979"/>
            <a:ext cx="6522677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U</a:t>
            </a:r>
            <a:r>
              <a:rPr lang="en-US" sz="360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sing both helped us compare and choose the best segmentation for business decisions.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278025" y="1145252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04200" y="4217755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8025" y="7332869"/>
            <a:ext cx="1679599" cy="74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5314" spc="53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5177010" y="-1253949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0541" y="1699994"/>
            <a:ext cx="14786917" cy="174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 spc="63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&amp; FINAL SOLUTION IMPACT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390093" y="-1471468"/>
            <a:ext cx="2720897" cy="5228794"/>
          </a:xfrm>
          <a:custGeom>
            <a:avLst/>
            <a:gdLst/>
            <a:ahLst/>
            <a:cxnLst/>
            <a:rect r="r" b="b" t="t" l="l"/>
            <a:pathLst>
              <a:path h="5228794" w="2720897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8345" y="4597248"/>
            <a:ext cx="4920028" cy="7484343"/>
            <a:chOff x="0" y="0"/>
            <a:chExt cx="1295810" cy="19711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810" cy="1971185"/>
            </a:xfrm>
            <a:custGeom>
              <a:avLst/>
              <a:gdLst/>
              <a:ahLst/>
              <a:cxnLst/>
              <a:rect r="r" b="b" t="t" l="l"/>
              <a:pathLst>
                <a:path h="1971185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1185"/>
                  </a:lnTo>
                  <a:lnTo>
                    <a:pt x="0" y="19711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95810" cy="2018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0541" y="5127014"/>
            <a:ext cx="3984794" cy="17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200" spc="320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CLEAR VIEW OF ITS CUSTOMER BASE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83986" y="4593048"/>
            <a:ext cx="4920028" cy="7480143"/>
            <a:chOff x="0" y="0"/>
            <a:chExt cx="1295810" cy="19700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5810" cy="1970079"/>
            </a:xfrm>
            <a:custGeom>
              <a:avLst/>
              <a:gdLst/>
              <a:ahLst/>
              <a:cxnLst/>
              <a:rect r="r" b="b" t="t" l="l"/>
              <a:pathLst>
                <a:path h="1970079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70079"/>
                  </a:lnTo>
                  <a:lnTo>
                    <a:pt x="0" y="19700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95810" cy="2017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93128" y="5127014"/>
            <a:ext cx="4333439" cy="129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200" spc="320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UNDERSTANDING OF WHO TO FOCUS 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989628" y="4597248"/>
            <a:ext cx="4920028" cy="7475943"/>
            <a:chOff x="0" y="0"/>
            <a:chExt cx="1295810" cy="19689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5810" cy="1968973"/>
            </a:xfrm>
            <a:custGeom>
              <a:avLst/>
              <a:gdLst/>
              <a:ahLst/>
              <a:cxnLst/>
              <a:rect r="r" b="b" t="t" l="l"/>
              <a:pathLst>
                <a:path h="1968973" w="1295810">
                  <a:moveTo>
                    <a:pt x="0" y="0"/>
                  </a:moveTo>
                  <a:lnTo>
                    <a:pt x="1295810" y="0"/>
                  </a:lnTo>
                  <a:lnTo>
                    <a:pt x="1295810" y="1968973"/>
                  </a:lnTo>
                  <a:lnTo>
                    <a:pt x="0" y="19689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95810" cy="2016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985014" y="5127014"/>
            <a:ext cx="4920028" cy="129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200" spc="320">
                <a:solidFill>
                  <a:srgbClr val="194A8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 TO IMPROVE SALES AND RETENTION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DAG5a-8H2L8</dc:identifier>
  <dcterms:modified xsi:type="dcterms:W3CDTF">2011-08-01T06:04:30Z</dcterms:modified>
  <cp:revision>1</cp:revision>
  <dc:title>E-Commerce – Customer Segmentation</dc:title>
</cp:coreProperties>
</file>